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A2B1B-647F-43E5-ADF4-1EFB3D58EBD0}" type="datetimeFigureOut">
              <a:rPr lang="en-GB" smtClean="0"/>
              <a:t>03/08/2017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DF2BD-F231-4619-B939-ABBD01B27C8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293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90F7E376-1209-496A-8908-BEDEF3F742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32498B6C-4F83-4572-8893-008F3C1060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36E4609-A842-4571-804A-4E68D1D8FB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589246-F7B2-4C52-AFF4-04E3611AA599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2206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1884D92D-E958-4F16-8614-9C05777D51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D061D149-A656-4C76-8F69-FE82355E6A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Simulate handwashing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5860A95-92DE-4466-B3E8-7D94E1E18F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DFC77C-7573-42D4-A310-408ADB8C6856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9969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A4FA89AD-BC71-4042-AEE2-D954176AC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7620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0070C0"/>
                </a:solidFill>
                <a:cs typeface="Calibri" panose="020F0502020204030204" pitchFamily="34" charset="0"/>
              </a:rPr>
              <a:t>Water Sector Trust Fund</a:t>
            </a:r>
            <a:endParaRPr lang="en-US" altLang="en-US" sz="3600" b="1" dirty="0"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890440-D9B7-40AA-9BA9-7F157C5CE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8763000" cy="1066800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1200" b="1" dirty="0">
                <a:solidFill>
                  <a:schemeClr val="tx1"/>
                </a:solidFill>
                <a:cs typeface="Calibri" pitchFamily="34" charset="0"/>
              </a:rPr>
              <a:t>Hygiene Practices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DC58B-5754-4663-86A7-0E3AEE023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17F9B1D-FEFE-49EF-96F8-52A85D99CF8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54" name="Picture 7" descr="C:\Users\HP\Desktop\Vision 2030\DSC04473.JPG">
            <a:extLst>
              <a:ext uri="{FF2B5EF4-FFF2-40B4-BE49-F238E27FC236}">
                <a16:creationId xmlns:a16="http://schemas.microsoft.com/office/drawing/2014/main" id="{0048CE91-261C-4FA5-AF66-4B85D8476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6" r="30835" b="5305"/>
          <a:stretch>
            <a:fillRect/>
          </a:stretch>
        </p:blipFill>
        <p:spPr bwMode="auto">
          <a:xfrm>
            <a:off x="488950" y="1981200"/>
            <a:ext cx="2514600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C:\Users\EliteBook\Pictures\thBY927P9D.jpg">
            <a:extLst>
              <a:ext uri="{FF2B5EF4-FFF2-40B4-BE49-F238E27FC236}">
                <a16:creationId xmlns:a16="http://schemas.microsoft.com/office/drawing/2014/main" id="{57354D77-2C5F-4458-A0C8-A5A3BD231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76400"/>
            <a:ext cx="26352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C:\Users\EliteBook\Pictures\th75CN1WJI.jpg">
            <a:extLst>
              <a:ext uri="{FF2B5EF4-FFF2-40B4-BE49-F238E27FC236}">
                <a16:creationId xmlns:a16="http://schemas.microsoft.com/office/drawing/2014/main" id="{0137063E-E19B-4CD4-A269-3D4FB1D8B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2" y="1981200"/>
            <a:ext cx="25431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62CA0D8-931E-4111-A884-7E082CEBC096}"/>
              </a:ext>
            </a:extLst>
          </p:cNvPr>
          <p:cNvSpPr txBox="1"/>
          <p:nvPr/>
        </p:nvSpPr>
        <p:spPr>
          <a:xfrm>
            <a:off x="6348291" y="5894686"/>
            <a:ext cx="263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/>
              <a:t>Version:2.0</a:t>
            </a:r>
            <a:br>
              <a:rPr lang="de-DE" sz="1200" dirty="0"/>
            </a:br>
            <a:r>
              <a:rPr lang="de-DE" sz="1200" dirty="0"/>
              <a:t>Last Update: August 2017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28238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55EA29D-42B9-482F-86E6-D82EA6BC4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4" y="312738"/>
            <a:ext cx="7648135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Don’t get sick!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72035B-D8F7-4721-842E-891E59AA6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1945C9-F681-494C-A9EB-EA44B33A515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0C32DBD2-021F-45FA-AAB6-ECC0D06C9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D8D49D-EF99-4072-9568-B8822155D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264" y="1295400"/>
            <a:ext cx="5438336" cy="43434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400" dirty="0"/>
              <a:t>You should always wear your protective equipment when emptying the UDDT (dry toilet)!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The protective equipment is there to protect  you from the pathogens that are found in human excreta. 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Quality protective equipment that is durable, comfortable and meets the public health needs should be purchased and used</a:t>
            </a:r>
          </a:p>
          <a:p>
            <a:pPr marL="0" indent="0" algn="just">
              <a:buFont typeface="Arial" charset="0"/>
              <a:buNone/>
              <a:defRPr/>
            </a:pPr>
            <a:endParaRPr lang="en-GB" altLang="en-US" dirty="0"/>
          </a:p>
        </p:txBody>
      </p:sp>
      <p:pic>
        <p:nvPicPr>
          <p:cNvPr id="3079" name="Picture 8" descr="C:\Users\EliteBook\Pictures\thWU9CYT72.jpg">
            <a:extLst>
              <a:ext uri="{FF2B5EF4-FFF2-40B4-BE49-F238E27FC236}">
                <a16:creationId xmlns:a16="http://schemas.microsoft.com/office/drawing/2014/main" id="{5EE50A34-5376-46F9-B9FD-5B46281FC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143000"/>
            <a:ext cx="24479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719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59F2566-9FC2-41E4-B6CC-430E7B9FD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383063"/>
            <a:ext cx="7905750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Faecal - Oral diseases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21F95C-AA42-44FD-9669-C71230DBA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5FEFD6-0DC0-4EEF-B438-90AF67AD1E5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84832918-C12F-452C-A1A1-3E838D976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4102" name="Content Placeholder 2">
            <a:extLst>
              <a:ext uri="{FF2B5EF4-FFF2-40B4-BE49-F238E27FC236}">
                <a16:creationId xmlns:a16="http://schemas.microsoft.com/office/drawing/2014/main" id="{E3F4C2A7-FD12-44DC-9AD2-5AE3291B5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470025"/>
            <a:ext cx="7924800" cy="4267200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en-GB" altLang="en-US" sz="2400" dirty="0"/>
              <a:t>Occur when pathogens (germs) in faeces pass from one host into the oral cavity of another host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GB" alt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42EE885-F646-4D0C-98B1-08D6169AE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977904"/>
              </p:ext>
            </p:extLst>
          </p:nvPr>
        </p:nvGraphicFramePr>
        <p:xfrm>
          <a:off x="2247900" y="2221864"/>
          <a:ext cx="6553200" cy="3757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4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9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Diseases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Examples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Bacterial diseases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Cholera, Diarrhea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Typhoid and Paratyphoid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Bacillary Dysentery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Protozoan diseases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Amoebic Dysentery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8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Viral diseases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Hepatitis B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Poliomyelitis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Gastro enteritis (affecting the cavity, stomach and intestines)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Parasitism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Tapeworms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Roundworms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Pinworms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36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FC2B7E4-1A6D-45D1-8895-9524825C4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4" y="312738"/>
            <a:ext cx="7648135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Further conditions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1C21C-7921-429D-AAD1-90FFDEAB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D35CBD-7AFA-483E-B4DF-0898C51560D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81CEEB12-1F29-462E-9956-1EA4C5BF5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5126" name="Content Placeholder 2">
            <a:extLst>
              <a:ext uri="{FF2B5EF4-FFF2-40B4-BE49-F238E27FC236}">
                <a16:creationId xmlns:a16="http://schemas.microsoft.com/office/drawing/2014/main" id="{BB2C39C2-6300-4FE9-8D6F-45CB487BE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264" y="1454150"/>
            <a:ext cx="7419536" cy="4267200"/>
          </a:xfrm>
        </p:spPr>
        <p:txBody>
          <a:bodyPr/>
          <a:lstStyle/>
          <a:p>
            <a:pPr algn="just">
              <a:buFont typeface="Arial" charset="0"/>
              <a:buChar char="•"/>
              <a:defRPr/>
            </a:pPr>
            <a:r>
              <a:rPr lang="en-GB" altLang="en-US" sz="2400" dirty="0"/>
              <a:t>Skin rashes</a:t>
            </a:r>
          </a:p>
          <a:p>
            <a:pPr algn="just">
              <a:buFont typeface="Arial" charset="0"/>
              <a:buChar char="•"/>
              <a:defRPr/>
            </a:pPr>
            <a:r>
              <a:rPr lang="en-GB" altLang="en-US" sz="2400" dirty="0"/>
              <a:t>Hoarse voice</a:t>
            </a:r>
          </a:p>
          <a:p>
            <a:pPr algn="just">
              <a:buFont typeface="Arial" charset="0"/>
              <a:buChar char="•"/>
              <a:defRPr/>
            </a:pPr>
            <a:r>
              <a:rPr lang="en-GB" altLang="en-US" sz="2400" dirty="0"/>
              <a:t>Teary eyes</a:t>
            </a:r>
          </a:p>
          <a:p>
            <a:pPr algn="just">
              <a:buFont typeface="Arial" charset="0"/>
              <a:buChar char="•"/>
              <a:defRPr/>
            </a:pPr>
            <a:r>
              <a:rPr lang="en-GB" altLang="en-US" sz="2400" dirty="0"/>
              <a:t>Stomach ache</a:t>
            </a:r>
          </a:p>
          <a:p>
            <a:pPr algn="just">
              <a:buFont typeface="Arial" charset="0"/>
              <a:buChar char="•"/>
              <a:defRPr/>
            </a:pPr>
            <a:r>
              <a:rPr lang="en-GB" altLang="en-US" sz="2400" dirty="0"/>
              <a:t>Nausea</a:t>
            </a:r>
          </a:p>
          <a:p>
            <a:pPr algn="just">
              <a:buFont typeface="Arial" charset="0"/>
              <a:buChar char="•"/>
              <a:defRPr/>
            </a:pPr>
            <a:r>
              <a:rPr lang="en-GB" altLang="en-US" sz="2400" dirty="0"/>
              <a:t>Vomiting </a:t>
            </a:r>
          </a:p>
          <a:p>
            <a:pPr marL="0" indent="0" algn="just">
              <a:buFont typeface="Arial" charset="0"/>
              <a:buNone/>
              <a:defRPr/>
            </a:pPr>
            <a:endParaRPr lang="en-GB" altLang="en-US" dirty="0"/>
          </a:p>
        </p:txBody>
      </p:sp>
      <p:pic>
        <p:nvPicPr>
          <p:cNvPr id="5127" name="Picture 7">
            <a:extLst>
              <a:ext uri="{FF2B5EF4-FFF2-40B4-BE49-F238E27FC236}">
                <a16:creationId xmlns:a16="http://schemas.microsoft.com/office/drawing/2014/main" id="{1A76D7B2-68B9-47BF-8CF4-36C051134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524000"/>
            <a:ext cx="413702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691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346F82D-9ABE-4D2F-82BA-45A82728A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4" y="190501"/>
            <a:ext cx="7724335" cy="73796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Hygiene practices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897110-FA96-426B-8627-F02FF70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542D0C-BD5D-483F-B941-D0CDBF2C207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2CC3207E-7E90-43E3-AA96-550E1CA12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74DA69-73AE-4439-AEBD-47BCE1BF2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955304"/>
              </p:ext>
            </p:extLst>
          </p:nvPr>
        </p:nvGraphicFramePr>
        <p:xfrm>
          <a:off x="886264" y="990549"/>
          <a:ext cx="7629086" cy="4583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653">
                <a:tc>
                  <a:txBody>
                    <a:bodyPr/>
                    <a:lstStyle/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Personal Hygiene practices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72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Hand washing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Thoroughly wash</a:t>
                      </a:r>
                      <a:r>
                        <a:rPr lang="en-US" sz="1800" baseline="0" dirty="0">
                          <a:effectLst/>
                        </a:rPr>
                        <a:t> your </a:t>
                      </a:r>
                      <a:r>
                        <a:rPr lang="en-US" sz="1800" dirty="0">
                          <a:effectLst/>
                        </a:rPr>
                        <a:t>hands with soap and water during the training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72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Nail care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Trim the nails. Use a brush to scrub your nails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Body</a:t>
                      </a:r>
                      <a:r>
                        <a:rPr lang="en-US" sz="18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care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Cleanliness of the</a:t>
                      </a:r>
                      <a:r>
                        <a:rPr lang="en-US" sz="18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entire body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4"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2.Domestic Hygiene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745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Protection of family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Cleanliness of their own homes to protect also their families (sweeping, washing, cleaning clothes, toilets, beddings)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6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Hygiene for animals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Pets at home, sheep, dogs etc.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64"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3.Household hygiene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309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Cleanliness in the home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For a clean and healthy house, all equipment should be cleaned on a regularly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64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EB99538-AB81-4C53-B8BE-5AA7CF8C5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54" y="312738"/>
            <a:ext cx="7774745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How to wash your hands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58F42-AE20-45B9-A579-CD8BD3E53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F640951-EEE9-4CA1-BD94-E9119352A47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7173" name="Picture 6" descr="C:\Users\EliteBook\Desktop\WORK\how to wash your hands.jpg">
            <a:extLst>
              <a:ext uri="{FF2B5EF4-FFF2-40B4-BE49-F238E27FC236}">
                <a16:creationId xmlns:a16="http://schemas.microsoft.com/office/drawing/2014/main" id="{E6240E95-B7D3-4964-87E2-C20A43265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54" y="1295400"/>
            <a:ext cx="7850946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3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66BDB-6EA8-4C14-A084-12F8EE438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9787"/>
            <a:ext cx="5162550" cy="48307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/>
              <a:t>Here is a list of the most important vaccinations that you require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Hepatitis B (3 doses)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Tetanus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Typhoid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400" dirty="0"/>
              <a:t>Please ensure that you take de-worming tablets to protect you from worms!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7C7AE-4956-4BF8-AD5A-4B780173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750478-3678-47FA-BFAE-1E067C3D405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8198" name="Picture 7" descr="Image result for vaccination">
            <a:extLst>
              <a:ext uri="{FF2B5EF4-FFF2-40B4-BE49-F238E27FC236}">
                <a16:creationId xmlns:a16="http://schemas.microsoft.com/office/drawing/2014/main" id="{6FE3B08F-F436-40BB-8EBC-12D00FFF0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7" y="1101969"/>
            <a:ext cx="277971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EEF3E34-B565-4DB7-9EDD-53C57687B0F4}"/>
              </a:ext>
            </a:extLst>
          </p:cNvPr>
          <p:cNvSpPr txBox="1">
            <a:spLocks/>
          </p:cNvSpPr>
          <p:nvPr/>
        </p:nvSpPr>
        <p:spPr>
          <a:xfrm>
            <a:off x="740605" y="284285"/>
            <a:ext cx="7774745" cy="6809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800" dirty="0"/>
              <a:t>Vaccinations</a:t>
            </a:r>
          </a:p>
        </p:txBody>
      </p:sp>
    </p:spTree>
    <p:extLst>
      <p:ext uri="{BB962C8B-B14F-4D97-AF65-F5344CB8AC3E}">
        <p14:creationId xmlns:p14="http://schemas.microsoft.com/office/powerpoint/2010/main" val="2336514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292</Words>
  <Application>Microsoft Office PowerPoint</Application>
  <PresentationFormat>Bildschirmpräsentation (4:3)</PresentationFormat>
  <Paragraphs>73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Water Sector Trust Fund</vt:lpstr>
      <vt:lpstr>Don’t get sick! </vt:lpstr>
      <vt:lpstr>Faecal - Oral diseases</vt:lpstr>
      <vt:lpstr>Further conditions</vt:lpstr>
      <vt:lpstr>Hygiene practices</vt:lpstr>
      <vt:lpstr>How to wash your hands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Pia Fischer</cp:lastModifiedBy>
  <cp:revision>4</cp:revision>
  <dcterms:created xsi:type="dcterms:W3CDTF">2017-07-24T09:02:33Z</dcterms:created>
  <dcterms:modified xsi:type="dcterms:W3CDTF">2017-08-03T20:30:44Z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208272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